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73" r:id="rId8"/>
    <p:sldId id="274" r:id="rId9"/>
    <p:sldId id="261" r:id="rId10"/>
    <p:sldId id="262" r:id="rId11"/>
    <p:sldId id="275" r:id="rId12"/>
    <p:sldId id="263" r:id="rId13"/>
    <p:sldId id="266" r:id="rId14"/>
    <p:sldId id="269" r:id="rId15"/>
    <p:sldId id="265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orient="horz" pos="2640" userDrawn="1">
          <p15:clr>
            <a:srgbClr val="A4A3A4"/>
          </p15:clr>
        </p15:guide>
        <p15:guide id="3" pos="840" userDrawn="1">
          <p15:clr>
            <a:srgbClr val="A4A3A4"/>
          </p15:clr>
        </p15:guide>
        <p15:guide id="4" pos="3024" userDrawn="1">
          <p15:clr>
            <a:srgbClr val="A4A3A4"/>
          </p15:clr>
        </p15:guide>
        <p15:guide id="5" pos="4392" userDrawn="1">
          <p15:clr>
            <a:srgbClr val="A4A3A4"/>
          </p15:clr>
        </p15:guide>
        <p15:guide id="6" pos="6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9B7D05-A5BF-4C21-98F4-EDCB8B24E93F}" v="14" dt="2025-05-07T12:36:45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62"/>
      </p:cViewPr>
      <p:guideLst>
        <p:guide orient="horz" pos="4032"/>
        <p:guide orient="horz" pos="2640"/>
        <p:guide pos="840"/>
        <p:guide pos="3024"/>
        <p:guide pos="4392"/>
        <p:guide pos="66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BB45-A464-8E96-665B-CE167B8D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9A912-2178-9C9B-DAD8-1A225A9FE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9C6E-5DB5-935A-BF4B-58DC46F2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1237B-9519-4A31-4659-4885B10D7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89838-F465-CAC1-98F1-EC2D20F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7843-EB41-2C34-802C-936C0F80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7020C-6D51-A2F6-071E-62AE963F7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45BC4-8E49-2F7F-941E-A3B1FB08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CE28D-643C-6F2B-AD1E-B5D86335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11CCF-7F27-D11C-D50B-3D042DCF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4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67D93-971E-1411-8A09-F2E5D227C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830EC-2850-18BE-8C1F-0BDD8DB97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F9BB0-CA2E-37B2-6343-BAB1DB40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4E35B-53F4-25F6-2734-F4026DBD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0FFE7-AEAE-CB59-5A73-A7B2A20C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4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1014-5429-BF86-FC54-A7151BBB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22C7-60EC-5E3E-E486-CE7E44813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36097-994E-0F32-CF89-92C69EB5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3D036-0E2C-845A-F990-B3780FAA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CAE6B-69EA-0FC4-2EA3-557E2C4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4874-95DC-7B69-9033-455C00FEF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715D-A812-B7AC-5493-D688A6511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50ED1-4B12-2322-0FD6-62E74D76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44D30-DE2A-29EE-5D8E-84189B76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C0849-6B50-F731-9ABE-C667F967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0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70CE4-60CA-7179-7B7B-DBE57273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4A56B-C71D-9821-84FA-D4D67D586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82DC2-2E8B-971C-04EC-03808C16F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F6E36-1153-2B35-91A5-690B0F93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3871C-064B-B6B2-1C8A-E1AD10A0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275EF-FB6F-5691-618B-D38BE084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DF06-A03C-323D-4FDB-A0E73E1F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B54B3-42B5-0297-8579-B7ED9D90C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08451-3FDE-E09D-2EA5-482168B33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F5274-2D4A-289D-63C3-C2E8309B5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19308-7804-FDB6-80FB-C0706E6DE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0B63E-CB7D-F4E5-581D-61CE7B6E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5C103-C892-D285-B0F0-B41A46FA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F1A7A-D416-F5C2-DFBE-68188C2E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40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6F12-E7F1-73AF-C7D2-B14D9FEA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633F7-9DA9-3826-E3D2-B8FC50D3C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A5B42-B07F-7A54-B4A0-DFFE3A94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65C57-EECE-F084-4B9A-1AE2BF46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7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EC61EA-7715-84C3-9DDF-E85364AC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1B970-AA71-B15B-732C-863307AF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7BBCE-F844-C424-CC1B-8A3234DA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7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77B8-7BAA-3B5D-B5A9-245F260E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AEC7-59E0-FB61-BBA2-C6B58F04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1B48F-E16D-FDE7-9554-0A510726F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A5F92-FD50-3023-A2D9-A9D07C37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15D8F-2FDB-DC54-FE4F-3A16BA84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ED2E1-1EFF-4828-F411-0BCDBC92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3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6F0B-7871-54BE-4EFF-5E30CCF3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36439-D010-9E73-AE44-D68321697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EE0ED-49BC-B6A2-213E-1CD2491F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A9680-2DEC-4D28-7178-EC8748E5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77F9D-D2D8-0C48-000A-1D5F7CC86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E5368-B51A-850E-B045-930995FC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4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EF1E4-EC3A-9837-C4A0-5749104B6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68539-A8B8-3A9F-001C-08D9DFF18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23024-A4C4-F1D7-6525-C24552FF2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6A358A-170E-4528-89F5-70BACA8FE72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E7D0F-85E5-44BB-302A-5AC0717D7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F59F-8D71-8E71-DABA-20F4A55E1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A306D9-A329-48F2-9A0F-6877C2A6C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32BA-6EA6-B4EC-412C-933A1A707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Combining and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355D7-CDF1-F9DC-2CD1-D46715A89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and Luda</a:t>
            </a:r>
          </a:p>
          <a:p>
            <a:r>
              <a:rPr lang="en-US" dirty="0"/>
              <a:t>May 7,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BEE1E0-ADCB-D5C4-463A-42B1D84EB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527" y="4346281"/>
            <a:ext cx="2327564" cy="22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3ABE65B-1AC3-F5AD-2F91-FAEBFE344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5690442"/>
            <a:ext cx="2743200" cy="9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2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564F-1367-EE1A-2E9C-EDBB41C4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4" y="46551"/>
            <a:ext cx="5174471" cy="947903"/>
          </a:xfrm>
        </p:spPr>
        <p:txBody>
          <a:bodyPr/>
          <a:lstStyle/>
          <a:p>
            <a:pPr algn="ctr"/>
            <a:r>
              <a:rPr lang="en-US" dirty="0"/>
              <a:t>Harmony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7471D-327F-EF77-829A-AE30BCA3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8" y="1076207"/>
            <a:ext cx="7052844" cy="164382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EE23FB-86D8-E478-B3F9-4E0A96B1E0F9}"/>
              </a:ext>
            </a:extLst>
          </p:cNvPr>
          <p:cNvSpPr txBox="1">
            <a:spLocks/>
          </p:cNvSpPr>
          <p:nvPr/>
        </p:nvSpPr>
        <p:spPr>
          <a:xfrm>
            <a:off x="7736893" y="87011"/>
            <a:ext cx="3254380" cy="1142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ea typeface="+mj-lt"/>
                <a:cs typeface="+mj-lt"/>
              </a:rPr>
              <a:t>Overview of the Harmony algorithm</a:t>
            </a:r>
            <a:br>
              <a:rPr lang="en-US" sz="2500" dirty="0">
                <a:ea typeface="+mj-lt"/>
                <a:cs typeface="+mj-lt"/>
              </a:rPr>
            </a:br>
            <a:endParaRPr lang="en-US" sz="2500" dirty="0">
              <a:cs typeface="Calibri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CF0BCC-EEB7-24AD-9E81-A43304976D3A}"/>
              </a:ext>
            </a:extLst>
          </p:cNvPr>
          <p:cNvGrpSpPr/>
          <p:nvPr/>
        </p:nvGrpSpPr>
        <p:grpSpPr>
          <a:xfrm>
            <a:off x="6950793" y="1014821"/>
            <a:ext cx="1673777" cy="2578539"/>
            <a:chOff x="3101877" y="180308"/>
            <a:chExt cx="2410118" cy="3724592"/>
          </a:xfrm>
        </p:grpSpPr>
        <p:pic>
          <p:nvPicPr>
            <p:cNvPr id="8" name="Picture 7" descr="A diagram of clustering data&#10;&#10;Description automatically generated">
              <a:extLst>
                <a:ext uri="{FF2B5EF4-FFF2-40B4-BE49-F238E27FC236}">
                  <a16:creationId xmlns:a16="http://schemas.microsoft.com/office/drawing/2014/main" id="{9DD1C6B0-6B7D-1A01-5910-CC037AC51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298" r="74370" b="552"/>
            <a:stretch/>
          </p:blipFill>
          <p:spPr>
            <a:xfrm>
              <a:off x="3101877" y="808444"/>
              <a:ext cx="2410118" cy="3096456"/>
            </a:xfrm>
            <a:prstGeom prst="rect">
              <a:avLst/>
            </a:prstGeom>
          </p:spPr>
        </p:pic>
        <p:pic>
          <p:nvPicPr>
            <p:cNvPr id="9" name="Picture 8" descr="A diagram of clustering data&#10;&#10;Description automatically generated">
              <a:extLst>
                <a:ext uri="{FF2B5EF4-FFF2-40B4-BE49-F238E27FC236}">
                  <a16:creationId xmlns:a16="http://schemas.microsoft.com/office/drawing/2014/main" id="{59031594-5F40-759C-A4F0-C86EB9C5D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133" b="82873"/>
            <a:stretch/>
          </p:blipFill>
          <p:spPr>
            <a:xfrm>
              <a:off x="3513769" y="180308"/>
              <a:ext cx="1586148" cy="63780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37AA68-00DF-0F91-63A5-0880163C9730}"/>
              </a:ext>
            </a:extLst>
          </p:cNvPr>
          <p:cNvGrpSpPr/>
          <p:nvPr/>
        </p:nvGrpSpPr>
        <p:grpSpPr>
          <a:xfrm>
            <a:off x="8880974" y="1349175"/>
            <a:ext cx="2829414" cy="2062236"/>
            <a:chOff x="6738770" y="623093"/>
            <a:chExt cx="3157552" cy="2301402"/>
          </a:xfrm>
        </p:grpSpPr>
        <p:pic>
          <p:nvPicPr>
            <p:cNvPr id="11" name="Picture 10" descr="A diagram of clustering data&#10;&#10;Description automatically generated">
              <a:extLst>
                <a:ext uri="{FF2B5EF4-FFF2-40B4-BE49-F238E27FC236}">
                  <a16:creationId xmlns:a16="http://schemas.microsoft.com/office/drawing/2014/main" id="{85A6305B-C78F-779A-6871-F36F6C6BF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082" t="15789" r="49836" b="7479"/>
            <a:stretch/>
          </p:blipFill>
          <p:spPr>
            <a:xfrm>
              <a:off x="8001001" y="623093"/>
              <a:ext cx="1895321" cy="2301402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9073B1C-EF4C-77A6-D933-E1FC3592FBB6}"/>
                </a:ext>
              </a:extLst>
            </p:cNvPr>
            <p:cNvSpPr/>
            <p:nvPr/>
          </p:nvSpPr>
          <p:spPr>
            <a:xfrm>
              <a:off x="6738770" y="1612993"/>
              <a:ext cx="761960" cy="1931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6D2C43-B348-C902-9308-1B4C21A890E0}"/>
              </a:ext>
            </a:extLst>
          </p:cNvPr>
          <p:cNvGrpSpPr/>
          <p:nvPr/>
        </p:nvGrpSpPr>
        <p:grpSpPr>
          <a:xfrm>
            <a:off x="9970099" y="3683432"/>
            <a:ext cx="1669360" cy="2848716"/>
            <a:chOff x="8054877" y="3100939"/>
            <a:chExt cx="1895302" cy="3234281"/>
          </a:xfrm>
        </p:grpSpPr>
        <p:pic>
          <p:nvPicPr>
            <p:cNvPr id="14" name="Picture 13" descr="A diagram of clustering data&#10;&#10;Description automatically generated">
              <a:extLst>
                <a:ext uri="{FF2B5EF4-FFF2-40B4-BE49-F238E27FC236}">
                  <a16:creationId xmlns:a16="http://schemas.microsoft.com/office/drawing/2014/main" id="{3FA983E2-03BE-3549-AF87-4D1D53C74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26" t="16298" r="25192" b="5249"/>
            <a:stretch/>
          </p:blipFill>
          <p:spPr>
            <a:xfrm>
              <a:off x="8054877" y="3980011"/>
              <a:ext cx="1895302" cy="2355209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03C37F7-8646-C50D-6BCC-A6DF907B8ACF}"/>
                </a:ext>
              </a:extLst>
            </p:cNvPr>
            <p:cNvSpPr/>
            <p:nvPr/>
          </p:nvSpPr>
          <p:spPr>
            <a:xfrm rot="5400000">
              <a:off x="8615262" y="3312094"/>
              <a:ext cx="654543" cy="23223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3955BA-8348-617A-3B01-0BA88B08D047}"/>
              </a:ext>
            </a:extLst>
          </p:cNvPr>
          <p:cNvGrpSpPr/>
          <p:nvPr/>
        </p:nvGrpSpPr>
        <p:grpSpPr>
          <a:xfrm>
            <a:off x="6922471" y="4433742"/>
            <a:ext cx="2641274" cy="2073298"/>
            <a:chOff x="3915364" y="3980010"/>
            <a:chExt cx="3066021" cy="2406708"/>
          </a:xfrm>
        </p:grpSpPr>
        <p:pic>
          <p:nvPicPr>
            <p:cNvPr id="17" name="Picture 16" descr="A diagram of clustering data&#10;&#10;Description automatically generated">
              <a:extLst>
                <a:ext uri="{FF2B5EF4-FFF2-40B4-BE49-F238E27FC236}">
                  <a16:creationId xmlns:a16="http://schemas.microsoft.com/office/drawing/2014/main" id="{224D46EB-FD24-11AC-B496-C5383127A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42" t="16298" r="548" b="5525"/>
            <a:stretch/>
          </p:blipFill>
          <p:spPr>
            <a:xfrm>
              <a:off x="3915364" y="3980010"/>
              <a:ext cx="1928761" cy="2406708"/>
            </a:xfrm>
            <a:prstGeom prst="rect">
              <a:avLst/>
            </a:prstGeom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349C6-41DE-B4D1-F4F5-F106B6E7C73C}"/>
                </a:ext>
              </a:extLst>
            </p:cNvPr>
            <p:cNvSpPr/>
            <p:nvPr/>
          </p:nvSpPr>
          <p:spPr>
            <a:xfrm rot="10800000">
              <a:off x="6188810" y="4909940"/>
              <a:ext cx="792575" cy="20090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A4CB87C-B50B-9DD5-8D99-4A859AA5B040}"/>
              </a:ext>
            </a:extLst>
          </p:cNvPr>
          <p:cNvSpPr/>
          <p:nvPr/>
        </p:nvSpPr>
        <p:spPr>
          <a:xfrm rot="16200000">
            <a:off x="7383538" y="3870838"/>
            <a:ext cx="573669" cy="20455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92D9E8-4FBF-AD98-DCC9-2A513BACEFA0}"/>
              </a:ext>
            </a:extLst>
          </p:cNvPr>
          <p:cNvGrpSpPr/>
          <p:nvPr/>
        </p:nvGrpSpPr>
        <p:grpSpPr>
          <a:xfrm>
            <a:off x="8498732" y="3519282"/>
            <a:ext cx="937053" cy="937053"/>
            <a:chOff x="6518189" y="3048000"/>
            <a:chExt cx="937053" cy="937053"/>
          </a:xfrm>
        </p:grpSpPr>
        <p:sp>
          <p:nvSpPr>
            <p:cNvPr id="21" name="Arrow: Curved Down 20">
              <a:extLst>
                <a:ext uri="{FF2B5EF4-FFF2-40B4-BE49-F238E27FC236}">
                  <a16:creationId xmlns:a16="http://schemas.microsoft.com/office/drawing/2014/main" id="{E8BEE559-C01F-314E-55F5-4DB7677F04BB}"/>
                </a:ext>
              </a:extLst>
            </p:cNvPr>
            <p:cNvSpPr/>
            <p:nvPr/>
          </p:nvSpPr>
          <p:spPr>
            <a:xfrm>
              <a:off x="6569675" y="3048000"/>
              <a:ext cx="885567" cy="432486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Arrow: Curved Down 21">
              <a:extLst>
                <a:ext uri="{FF2B5EF4-FFF2-40B4-BE49-F238E27FC236}">
                  <a16:creationId xmlns:a16="http://schemas.microsoft.com/office/drawing/2014/main" id="{04703E79-3181-97C1-87DC-A379AE93A048}"/>
                </a:ext>
              </a:extLst>
            </p:cNvPr>
            <p:cNvSpPr/>
            <p:nvPr/>
          </p:nvSpPr>
          <p:spPr>
            <a:xfrm flipH="1" flipV="1">
              <a:off x="6518189" y="3542270"/>
              <a:ext cx="885567" cy="442783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0A106FA-4BEB-1E4D-372F-4F3A1D80F4B6}"/>
              </a:ext>
            </a:extLst>
          </p:cNvPr>
          <p:cNvSpPr txBox="1"/>
          <p:nvPr/>
        </p:nvSpPr>
        <p:spPr>
          <a:xfrm>
            <a:off x="174737" y="3291017"/>
            <a:ext cx="37524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Note: </a:t>
            </a:r>
            <a:r>
              <a:rPr lang="en-US" sz="1500" dirty="0"/>
              <a:t>Harmony is only for visualization purposes, and does not actually change the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30651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36BD38-2EB9-0BD4-80BA-BE7783A5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61"/>
            <a:ext cx="10515600" cy="92147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Calibri Light"/>
                <a:ea typeface="+mj-lt"/>
                <a:cs typeface="Calibri"/>
              </a:rPr>
              <a:t>How do we Assess the Quality of Integration? Quality Metrics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84B38C4-C041-2A78-B9E7-8A50C8B08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269"/>
          <a:stretch/>
        </p:blipFill>
        <p:spPr>
          <a:xfrm>
            <a:off x="466405" y="2888261"/>
            <a:ext cx="11086285" cy="3684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5EFE3-2E63-46BE-FC98-7A87D3A6BE2F}"/>
              </a:ext>
            </a:extLst>
          </p:cNvPr>
          <p:cNvSpPr txBox="1"/>
          <p:nvPr/>
        </p:nvSpPr>
        <p:spPr>
          <a:xfrm>
            <a:off x="1293090" y="1593272"/>
            <a:ext cx="52878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2000" b="1" dirty="0" err="1">
                <a:latin typeface="Calibri Light"/>
                <a:cs typeface="Calibri"/>
              </a:rPr>
              <a:t>iLISI</a:t>
            </a:r>
            <a:r>
              <a:rPr lang="en-US" sz="2000" dirty="0">
                <a:latin typeface="Calibri Light"/>
                <a:cs typeface="Calibri"/>
              </a:rPr>
              <a:t> (integration local inverse Simpson’s Index)</a:t>
            </a:r>
            <a:endParaRPr lang="en-US" dirty="0">
              <a:latin typeface="Calibri" panose="020F0502020204030204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000" b="1" dirty="0" err="1">
                <a:latin typeface="Calibri Light"/>
                <a:cs typeface="Calibri"/>
              </a:rPr>
              <a:t>cLISI</a:t>
            </a:r>
            <a:r>
              <a:rPr lang="en-US" sz="2000" dirty="0">
                <a:latin typeface="Calibri Light"/>
                <a:cs typeface="Calibri"/>
              </a:rPr>
              <a:t> (cell-type local inverse Simpson’s Index)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190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846B-6EE0-0893-DC3C-1C1882CF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81"/>
            <a:ext cx="10515600" cy="868452"/>
          </a:xfrm>
        </p:spPr>
        <p:txBody>
          <a:bodyPr/>
          <a:lstStyle/>
          <a:p>
            <a:pPr algn="ctr"/>
            <a:r>
              <a:rPr lang="en-US" dirty="0"/>
              <a:t>Code and Exercise!!!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D3746-D944-D449-7AA3-EADCE23A8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Let’s get to the code</a:t>
            </a:r>
          </a:p>
        </p:txBody>
      </p:sp>
    </p:spTree>
    <p:extLst>
      <p:ext uri="{BB962C8B-B14F-4D97-AF65-F5344CB8AC3E}">
        <p14:creationId xmlns:p14="http://schemas.microsoft.com/office/powerpoint/2010/main" val="80041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89793-FFC9-241D-62D8-DB78725D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2DFB-20CA-99CF-BD47-98D95A40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73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CCA (Canonical Correlation Analysis)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70362-BE12-4446-481C-1BA4DC9D9598}"/>
              </a:ext>
            </a:extLst>
          </p:cNvPr>
          <p:cNvSpPr txBox="1"/>
          <p:nvPr/>
        </p:nvSpPr>
        <p:spPr>
          <a:xfrm>
            <a:off x="838200" y="1093015"/>
            <a:ext cx="11235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 integration was developed to combine and compare </a:t>
            </a:r>
            <a:r>
              <a:rPr lang="en-US" dirty="0" err="1"/>
              <a:t>scRNAseq</a:t>
            </a:r>
            <a:r>
              <a:rPr lang="en-US" dirty="0"/>
              <a:t> datasets across different conditions, technologies, or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lead to overcorrection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miss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a long time to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C9D8D-0006-A560-F0DC-B216EDD09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"/>
          <a:stretch/>
        </p:blipFill>
        <p:spPr>
          <a:xfrm>
            <a:off x="173991" y="3452195"/>
            <a:ext cx="3883659" cy="192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E8DAA-CBA8-2C0E-9E99-A23E9F7D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3479740"/>
            <a:ext cx="3966210" cy="1952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35DF9-ADC8-57B6-933A-5A36CACF4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09" y="3479740"/>
            <a:ext cx="4002628" cy="1924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E0D316-FC51-BC01-3B87-EA6D4B32BAFE}"/>
              </a:ext>
            </a:extLst>
          </p:cNvPr>
          <p:cNvSpPr txBox="1"/>
          <p:nvPr/>
        </p:nvSpPr>
        <p:spPr>
          <a:xfrm>
            <a:off x="1231899" y="3140013"/>
            <a:ext cx="267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Conditions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371A8-6A21-AAFD-7959-2DD6DC71DF6B}"/>
              </a:ext>
            </a:extLst>
          </p:cNvPr>
          <p:cNvSpPr txBox="1"/>
          <p:nvPr/>
        </p:nvSpPr>
        <p:spPr>
          <a:xfrm>
            <a:off x="5069838" y="3131829"/>
            <a:ext cx="301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Technologies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80D6C-C31A-E00F-2E53-31A3A511DAD4}"/>
              </a:ext>
            </a:extLst>
          </p:cNvPr>
          <p:cNvSpPr txBox="1"/>
          <p:nvPr/>
        </p:nvSpPr>
        <p:spPr>
          <a:xfrm>
            <a:off x="9119869" y="3144698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41938-226A-378C-FF46-E35ABD7A1830}"/>
              </a:ext>
            </a:extLst>
          </p:cNvPr>
          <p:cNvSpPr txBox="1"/>
          <p:nvPr/>
        </p:nvSpPr>
        <p:spPr>
          <a:xfrm>
            <a:off x="6400800" y="6038135"/>
            <a:ext cx="5624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Butler, Andrew et al., 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Nature biotechnology</a:t>
            </a:r>
            <a:r>
              <a:rPr lang="en-US" dirty="0">
                <a:solidFill>
                  <a:srgbClr val="212121"/>
                </a:solidFill>
                <a:latin typeface="system-ui"/>
              </a:rPr>
              <a:t>, 2018</a:t>
            </a:r>
          </a:p>
          <a:p>
            <a:pPr algn="r"/>
            <a:r>
              <a:rPr lang="en-US" dirty="0">
                <a:solidFill>
                  <a:srgbClr val="212121"/>
                </a:solidFill>
                <a:latin typeface="system-ui"/>
              </a:rPr>
              <a:t>https://</a:t>
            </a:r>
            <a:r>
              <a:rPr lang="en-US" dirty="0" err="1">
                <a:solidFill>
                  <a:srgbClr val="212121"/>
                </a:solidFill>
                <a:latin typeface="system-ui"/>
              </a:rPr>
              <a:t>satijalab.org</a:t>
            </a:r>
            <a:r>
              <a:rPr lang="en-US" dirty="0">
                <a:solidFill>
                  <a:srgbClr val="212121"/>
                </a:solidFill>
                <a:latin typeface="system-ui"/>
              </a:rPr>
              <a:t>/</a:t>
            </a:r>
            <a:r>
              <a:rPr lang="en-US" dirty="0" err="1">
                <a:solidFill>
                  <a:srgbClr val="212121"/>
                </a:solidFill>
                <a:latin typeface="system-ui"/>
              </a:rPr>
              <a:t>seurat</a:t>
            </a:r>
            <a:r>
              <a:rPr lang="en-US" dirty="0">
                <a:solidFill>
                  <a:srgbClr val="212121"/>
                </a:solidFill>
                <a:latin typeface="system-ui"/>
              </a:rPr>
              <a:t>/articles/</a:t>
            </a:r>
            <a:r>
              <a:rPr lang="en-US" dirty="0" err="1">
                <a:solidFill>
                  <a:srgbClr val="212121"/>
                </a:solidFill>
                <a:latin typeface="system-ui"/>
              </a:rPr>
              <a:t>integration_rpca.html</a:t>
            </a:r>
            <a:endParaRPr lang="en-US" dirty="0">
              <a:solidFill>
                <a:srgbClr val="212121"/>
              </a:solidFill>
              <a:latin typeface="system-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33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04200-7D64-878E-30F8-2C679019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E050-966F-9962-CAA3-AD51EFF9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73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How Does CCA Integration 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27D65-B94E-6EFF-7A7F-296756EB6735}"/>
              </a:ext>
            </a:extLst>
          </p:cNvPr>
          <p:cNvSpPr txBox="1"/>
          <p:nvPr/>
        </p:nvSpPr>
        <p:spPr>
          <a:xfrm>
            <a:off x="571500" y="1387494"/>
            <a:ext cx="11235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It learns a shared gene correlation patterns between the datasets</a:t>
            </a:r>
          </a:p>
          <a:p>
            <a:pPr marL="342900" indent="-342900">
              <a:buAutoNum type="arabicPeriod"/>
            </a:pPr>
            <a:r>
              <a:rPr lang="en-US" dirty="0"/>
              <a:t>It puts the the datasets into shared space, so that the cells from different datasets are aligned</a:t>
            </a:r>
          </a:p>
          <a:p>
            <a:pPr marL="342900" indent="-342900">
              <a:buAutoNum type="arabicPeriod"/>
            </a:pPr>
            <a:r>
              <a:rPr lang="en-US" dirty="0"/>
              <a:t>After alignment, clustering and further analyses on the combined dataset can be performed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1BC8F-DD18-F846-64FD-AA876FBAF45D}"/>
              </a:ext>
            </a:extLst>
          </p:cNvPr>
          <p:cNvSpPr txBox="1"/>
          <p:nvPr/>
        </p:nvSpPr>
        <p:spPr>
          <a:xfrm>
            <a:off x="6347388" y="6038135"/>
            <a:ext cx="567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Butler, Andrew et al., 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Nature biotechnology</a:t>
            </a:r>
            <a:r>
              <a:rPr lang="en-US" dirty="0">
                <a:solidFill>
                  <a:srgbClr val="212121"/>
                </a:solidFill>
                <a:latin typeface="system-ui"/>
              </a:rPr>
              <a:t>, 2018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F9138-9F81-CA9E-CE97-1F4D11EF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9" y="2936422"/>
            <a:ext cx="9651339" cy="22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7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1833A6-53FB-D4D3-7B11-EA2DEC9A59A5}"/>
              </a:ext>
            </a:extLst>
          </p:cNvPr>
          <p:cNvSpPr txBox="1">
            <a:spLocks/>
          </p:cNvSpPr>
          <p:nvPr/>
        </p:nvSpPr>
        <p:spPr>
          <a:xfrm>
            <a:off x="838200" y="-67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RPCA (Reciprocal PCA) Integration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C5EE5-BE84-005F-B8CD-D0C6F0BD9401}"/>
              </a:ext>
            </a:extLst>
          </p:cNvPr>
          <p:cNvSpPr txBox="1"/>
          <p:nvPr/>
        </p:nvSpPr>
        <p:spPr>
          <a:xfrm>
            <a:off x="571500" y="1387494"/>
            <a:ext cx="11235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RPCA is a more conservative integration approach, in which cells in different biological states are less likely to align after integration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recommended to run RPCA in cases where datasets come from the same technology, when the datasets are very large, or when there is a substantial number of cells that is unique to any of the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Runs faster than CCA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75BF6-505F-503F-F7BF-ACD127F3970A}"/>
              </a:ext>
            </a:extLst>
          </p:cNvPr>
          <p:cNvSpPr txBox="1"/>
          <p:nvPr/>
        </p:nvSpPr>
        <p:spPr>
          <a:xfrm>
            <a:off x="5883593" y="620470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12121"/>
                </a:solidFill>
                <a:latin typeface="system-ui"/>
              </a:rPr>
              <a:t>https://</a:t>
            </a:r>
            <a:r>
              <a:rPr lang="en-US" dirty="0" err="1">
                <a:solidFill>
                  <a:srgbClr val="212121"/>
                </a:solidFill>
                <a:latin typeface="system-ui"/>
              </a:rPr>
              <a:t>satijalab.org</a:t>
            </a:r>
            <a:r>
              <a:rPr lang="en-US" dirty="0">
                <a:solidFill>
                  <a:srgbClr val="212121"/>
                </a:solidFill>
                <a:latin typeface="system-ui"/>
              </a:rPr>
              <a:t>/</a:t>
            </a:r>
            <a:r>
              <a:rPr lang="en-US" dirty="0" err="1">
                <a:solidFill>
                  <a:srgbClr val="212121"/>
                </a:solidFill>
                <a:latin typeface="system-ui"/>
              </a:rPr>
              <a:t>seurat</a:t>
            </a:r>
            <a:r>
              <a:rPr lang="en-US" dirty="0">
                <a:solidFill>
                  <a:srgbClr val="212121"/>
                </a:solidFill>
                <a:latin typeface="system-ui"/>
              </a:rPr>
              <a:t>/articles/</a:t>
            </a:r>
            <a:r>
              <a:rPr lang="en-US" dirty="0" err="1">
                <a:solidFill>
                  <a:srgbClr val="212121"/>
                </a:solidFill>
                <a:latin typeface="system-ui"/>
              </a:rPr>
              <a:t>integration_rpca.html</a:t>
            </a:r>
            <a:endParaRPr lang="en-US" dirty="0">
              <a:solidFill>
                <a:srgbClr val="212121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509502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C7D4DD-BEFA-7004-DCF1-0C9FFA06868D}"/>
              </a:ext>
            </a:extLst>
          </p:cNvPr>
          <p:cNvSpPr txBox="1">
            <a:spLocks/>
          </p:cNvSpPr>
          <p:nvPr/>
        </p:nvSpPr>
        <p:spPr>
          <a:xfrm>
            <a:off x="838200" y="-67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How does RPCA work?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F94119-EA4D-15D9-FE2A-D49296027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96" y="3032656"/>
            <a:ext cx="5915025" cy="33426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011CFC-D55C-AAA2-B6DE-17B5C94B604B}"/>
              </a:ext>
            </a:extLst>
          </p:cNvPr>
          <p:cNvSpPr txBox="1"/>
          <p:nvPr/>
        </p:nvSpPr>
        <p:spPr>
          <a:xfrm>
            <a:off x="9143048" y="6190595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Stuart, Tim et al</a:t>
            </a:r>
            <a:r>
              <a:rPr lang="en-US" dirty="0">
                <a:solidFill>
                  <a:srgbClr val="212121"/>
                </a:solidFill>
                <a:latin typeface="system-ui"/>
              </a:rPr>
              <a:t>., 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Cell</a:t>
            </a:r>
            <a:r>
              <a:rPr lang="en-US" dirty="0">
                <a:solidFill>
                  <a:srgbClr val="212121"/>
                </a:solidFill>
                <a:latin typeface="system-ui"/>
              </a:rPr>
              <a:t>, 2019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F82CD-38B0-878F-C955-A723CE3B0D0D}"/>
              </a:ext>
            </a:extLst>
          </p:cNvPr>
          <p:cNvSpPr txBox="1"/>
          <p:nvPr/>
        </p:nvSpPr>
        <p:spPr>
          <a:xfrm>
            <a:off x="457200" y="1258192"/>
            <a:ext cx="106302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It uses CCA to find common gene patterns across the datasets and put the datasets into shared space</a:t>
            </a:r>
          </a:p>
          <a:p>
            <a:pPr marL="342900" indent="-342900">
              <a:buAutoNum type="arabicPeriod"/>
            </a:pPr>
            <a:r>
              <a:rPr lang="en-US" dirty="0"/>
              <a:t>It identifies pairs of mutual nearest neighbors across reference and query cells – “anchors”</a:t>
            </a:r>
          </a:p>
          <a:p>
            <a:pPr marL="342900" indent="-342900">
              <a:buAutoNum type="arabicPeriod"/>
            </a:pPr>
            <a:r>
              <a:rPr lang="en-US" dirty="0"/>
              <a:t>It scores the anchors</a:t>
            </a:r>
          </a:p>
          <a:p>
            <a:pPr marL="342900" indent="-342900">
              <a:buAutoNum type="arabicPeriod"/>
            </a:pPr>
            <a:r>
              <a:rPr lang="en-US" dirty="0"/>
              <a:t>Using high-scoring anchors, it makes the final dataset alignment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b="0" i="0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7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0D6C48-2A13-18E5-4E41-CE4D98C57D85}"/>
              </a:ext>
            </a:extLst>
          </p:cNvPr>
          <p:cNvSpPr txBox="1">
            <a:spLocks/>
          </p:cNvSpPr>
          <p:nvPr/>
        </p:nvSpPr>
        <p:spPr>
          <a:xfrm>
            <a:off x="838200" y="-341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Let’s Look at Our Own Data</a:t>
            </a: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AAAA65B-EA42-9FD2-D69B-DEC48E3C7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0" y="1057910"/>
            <a:ext cx="3813029" cy="2485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FBDE50-D155-CEBD-CA12-94990505DAB6}"/>
              </a:ext>
            </a:extLst>
          </p:cNvPr>
          <p:cNvSpPr txBox="1"/>
          <p:nvPr/>
        </p:nvSpPr>
        <p:spPr>
          <a:xfrm>
            <a:off x="2617470" y="700008"/>
            <a:ext cx="92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Merged</a:t>
            </a:r>
          </a:p>
        </p:txBody>
      </p:sp>
      <p:pic>
        <p:nvPicPr>
          <p:cNvPr id="11" name="Picture 10" descr="A map of different colored spots&#10;&#10;AI-generated content may be incorrect.">
            <a:extLst>
              <a:ext uri="{FF2B5EF4-FFF2-40B4-BE49-F238E27FC236}">
                <a16:creationId xmlns:a16="http://schemas.microsoft.com/office/drawing/2014/main" id="{D7E3E410-8029-A463-DCBC-29D5D5BC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98" y="1056023"/>
            <a:ext cx="3813029" cy="2471702"/>
          </a:xfrm>
          <a:prstGeom prst="rect">
            <a:avLst/>
          </a:prstGeom>
        </p:spPr>
      </p:pic>
      <p:pic>
        <p:nvPicPr>
          <p:cNvPr id="13" name="Picture 12" descr="A pink and purple blotches with text&#10;&#10;AI-generated content may be incorrect.">
            <a:extLst>
              <a:ext uri="{FF2B5EF4-FFF2-40B4-BE49-F238E27FC236}">
                <a16:creationId xmlns:a16="http://schemas.microsoft.com/office/drawing/2014/main" id="{6953C605-7BBE-57F1-A08D-EEB6C54E0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3954780"/>
            <a:ext cx="4313636" cy="2790827"/>
          </a:xfrm>
          <a:prstGeom prst="rect">
            <a:avLst/>
          </a:prstGeom>
        </p:spPr>
      </p:pic>
      <p:pic>
        <p:nvPicPr>
          <p:cNvPr id="15" name="Picture 14" descr="A map of different colors&#10;&#10;AI-generated content may be incorrect.">
            <a:extLst>
              <a:ext uri="{FF2B5EF4-FFF2-40B4-BE49-F238E27FC236}">
                <a16:creationId xmlns:a16="http://schemas.microsoft.com/office/drawing/2014/main" id="{82E54C8B-B897-96E7-C8DF-99C6C36CD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12"/>
          <a:stretch/>
        </p:blipFill>
        <p:spPr>
          <a:xfrm>
            <a:off x="6990528" y="3954780"/>
            <a:ext cx="4313637" cy="28160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DF3E84-2AAE-06E1-B366-4C1FBA17D18E}"/>
              </a:ext>
            </a:extLst>
          </p:cNvPr>
          <p:cNvSpPr txBox="1"/>
          <p:nvPr/>
        </p:nvSpPr>
        <p:spPr>
          <a:xfrm>
            <a:off x="8220074" y="706596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1B334-A7E1-3EC5-7F80-215204DA9FDC}"/>
              </a:ext>
            </a:extLst>
          </p:cNvPr>
          <p:cNvSpPr txBox="1"/>
          <p:nvPr/>
        </p:nvSpPr>
        <p:spPr>
          <a:xfrm>
            <a:off x="2604566" y="3648948"/>
            <a:ext cx="7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7C41D-88B2-B404-FC8A-017967EA13FB}"/>
              </a:ext>
            </a:extLst>
          </p:cNvPr>
          <p:cNvSpPr txBox="1"/>
          <p:nvPr/>
        </p:nvSpPr>
        <p:spPr>
          <a:xfrm>
            <a:off x="8394897" y="3664942"/>
            <a:ext cx="6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CCA</a:t>
            </a:r>
          </a:p>
        </p:txBody>
      </p:sp>
    </p:spTree>
    <p:extLst>
      <p:ext uri="{BB962C8B-B14F-4D97-AF65-F5344CB8AC3E}">
        <p14:creationId xmlns:p14="http://schemas.microsoft.com/office/powerpoint/2010/main" val="126482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564F-1367-EE1A-2E9C-EDBB41C4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47903"/>
          </a:xfrm>
        </p:spPr>
        <p:txBody>
          <a:bodyPr/>
          <a:lstStyle/>
          <a:p>
            <a:pPr algn="ctr"/>
            <a:r>
              <a:rPr lang="en-US" dirty="0"/>
              <a:t>Merging Datasets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F57436-DDA5-D1C5-10EF-23491A9A3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013"/>
          <a:stretch/>
        </p:blipFill>
        <p:spPr>
          <a:xfrm>
            <a:off x="1484399" y="966158"/>
            <a:ext cx="9223201" cy="41563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41A49-6477-8DFC-F181-9321C8427515}"/>
              </a:ext>
            </a:extLst>
          </p:cNvPr>
          <p:cNvSpPr txBox="1"/>
          <p:nvPr/>
        </p:nvSpPr>
        <p:spPr>
          <a:xfrm>
            <a:off x="1578632" y="5522510"/>
            <a:ext cx="599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Something that’s new in SeuratV5 is </a:t>
            </a:r>
            <a:r>
              <a:rPr lang="en-US" dirty="0">
                <a:solidFill>
                  <a:srgbClr val="FF0000"/>
                </a:solidFill>
              </a:rPr>
              <a:t>JoinLayers()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EEE27-09B0-1441-7A9C-470AC751D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7" r="1" b="36429"/>
          <a:stretch/>
        </p:blipFill>
        <p:spPr>
          <a:xfrm>
            <a:off x="7573992" y="5042112"/>
            <a:ext cx="4169434" cy="150276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ACF1A6-D99D-B991-6D64-FF54011FE600}"/>
              </a:ext>
            </a:extLst>
          </p:cNvPr>
          <p:cNvCxnSpPr>
            <a:cxnSpLocks/>
          </p:cNvCxnSpPr>
          <p:nvPr/>
        </p:nvCxnSpPr>
        <p:spPr>
          <a:xfrm flipV="1">
            <a:off x="6445523" y="6477152"/>
            <a:ext cx="1223360" cy="677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3DE47A-AA5B-F08D-0D9E-054F8C1FDE3D}"/>
              </a:ext>
            </a:extLst>
          </p:cNvPr>
          <p:cNvCxnSpPr>
            <a:cxnSpLocks/>
          </p:cNvCxnSpPr>
          <p:nvPr/>
        </p:nvCxnSpPr>
        <p:spPr>
          <a:xfrm flipV="1">
            <a:off x="6445523" y="6409426"/>
            <a:ext cx="1223360" cy="1354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82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564F-1367-EE1A-2E9C-EDBB41C4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47903"/>
          </a:xfrm>
        </p:spPr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F7E09-C07C-E9BE-96B1-B6E1B7A0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10" y="2916654"/>
            <a:ext cx="4873913" cy="1577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403F65-0EE6-CA49-E0AC-97FE7E780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1" y="966158"/>
            <a:ext cx="4873912" cy="1675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A2DF2A-7109-000C-9B9B-C0707E722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148" y="4428723"/>
            <a:ext cx="5796268" cy="175462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2A5B491-F355-68C5-7310-41A489A422CF}"/>
              </a:ext>
            </a:extLst>
          </p:cNvPr>
          <p:cNvGrpSpPr/>
          <p:nvPr/>
        </p:nvGrpSpPr>
        <p:grpSpPr>
          <a:xfrm>
            <a:off x="5073923" y="1511359"/>
            <a:ext cx="6918066" cy="2624753"/>
            <a:chOff x="5073923" y="1511359"/>
            <a:chExt cx="6918066" cy="262475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429AA36-7B5D-9DF7-6842-F4F668506D97}"/>
                </a:ext>
              </a:extLst>
            </p:cNvPr>
            <p:cNvGrpSpPr/>
            <p:nvPr/>
          </p:nvGrpSpPr>
          <p:grpSpPr>
            <a:xfrm>
              <a:off x="5073923" y="1511359"/>
              <a:ext cx="6918066" cy="2624753"/>
              <a:chOff x="5073923" y="1511359"/>
              <a:chExt cx="6918066" cy="262475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9EC0A35-95F9-283B-6FFE-2284B30D2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8148" y="1511359"/>
                <a:ext cx="5993841" cy="262475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9B3930D-3351-6912-6C62-F98B8D4BE0C5}"/>
                  </a:ext>
                </a:extLst>
              </p:cNvPr>
              <p:cNvCxnSpPr>
                <a:cxnSpLocks/>
                <a:stCxn id="11" idx="3"/>
                <a:endCxn id="13" idx="1"/>
              </p:cNvCxnSpPr>
              <p:nvPr/>
            </p:nvCxnSpPr>
            <p:spPr>
              <a:xfrm>
                <a:off x="5073923" y="1803970"/>
                <a:ext cx="924225" cy="1019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869B1DE-714D-D871-E1DA-7E11A601E051}"/>
                  </a:ext>
                </a:extLst>
              </p:cNvPr>
              <p:cNvCxnSpPr>
                <a:cxnSpLocks/>
                <a:stCxn id="7" idx="3"/>
                <a:endCxn id="13" idx="1"/>
              </p:cNvCxnSpPr>
              <p:nvPr/>
            </p:nvCxnSpPr>
            <p:spPr>
              <a:xfrm flipV="1">
                <a:off x="5073923" y="2823736"/>
                <a:ext cx="924225" cy="881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C5B2843-468F-5BFD-07C0-3C58DA7BF702}"/>
                </a:ext>
              </a:extLst>
            </p:cNvPr>
            <p:cNvGrpSpPr/>
            <p:nvPr/>
          </p:nvGrpSpPr>
          <p:grpSpPr>
            <a:xfrm>
              <a:off x="6650966" y="1651604"/>
              <a:ext cx="4323410" cy="660275"/>
              <a:chOff x="6650966" y="1651604"/>
              <a:chExt cx="4323410" cy="66027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48333E-5A8C-AA88-FD35-CFF1D2134F62}"/>
                  </a:ext>
                </a:extLst>
              </p:cNvPr>
              <p:cNvSpPr/>
              <p:nvPr/>
            </p:nvSpPr>
            <p:spPr>
              <a:xfrm>
                <a:off x="6650966" y="2096219"/>
                <a:ext cx="577970" cy="2156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C2E241-523F-B71F-08CA-4A4F77B20CD3}"/>
                  </a:ext>
                </a:extLst>
              </p:cNvPr>
              <p:cNvSpPr/>
              <p:nvPr/>
            </p:nvSpPr>
            <p:spPr>
              <a:xfrm>
                <a:off x="9982339" y="2096219"/>
                <a:ext cx="577970" cy="2156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FBD87F2-D6B6-CE2C-8552-82B1C35ADF32}"/>
                  </a:ext>
                </a:extLst>
              </p:cNvPr>
              <p:cNvSpPr txBox="1"/>
              <p:nvPr/>
            </p:nvSpPr>
            <p:spPr>
              <a:xfrm>
                <a:off x="9568271" y="1651604"/>
                <a:ext cx="14061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Came from </a:t>
                </a:r>
                <a:r>
                  <a:rPr lang="en-US" sz="1200" dirty="0" err="1">
                    <a:solidFill>
                      <a:srgbClr val="FF0000"/>
                    </a:solidFill>
                  </a:rPr>
                  <a:t>add.cell.ids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2D05FB6A-45E1-D7AD-932B-87204E6D2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 l="3442" t="70735" r="8607" b="19223"/>
          <a:stretch/>
        </p:blipFill>
        <p:spPr>
          <a:xfrm>
            <a:off x="5939523" y="997693"/>
            <a:ext cx="6111089" cy="361481"/>
          </a:xfrm>
        </p:spPr>
      </p:pic>
    </p:spTree>
    <p:extLst>
      <p:ext uri="{BB962C8B-B14F-4D97-AF65-F5344CB8AC3E}">
        <p14:creationId xmlns:p14="http://schemas.microsoft.com/office/powerpoint/2010/main" val="5142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564F-1367-EE1A-2E9C-EDBB41C4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47903"/>
          </a:xfrm>
        </p:spPr>
        <p:txBody>
          <a:bodyPr/>
          <a:lstStyle/>
          <a:p>
            <a:pPr algn="ctr"/>
            <a:r>
              <a:rPr lang="en-US" dirty="0"/>
              <a:t>After Merging and Reprocessing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2B0104-8EAC-B2AC-DD49-8FE57FF51B13}"/>
              </a:ext>
            </a:extLst>
          </p:cNvPr>
          <p:cNvSpPr txBox="1">
            <a:spLocks/>
          </p:cNvSpPr>
          <p:nvPr/>
        </p:nvSpPr>
        <p:spPr>
          <a:xfrm>
            <a:off x="838200" y="1504939"/>
            <a:ext cx="10515600" cy="1781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Goto Code: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Let’s learn to merge objects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Let’s learn to assess batch effect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0E190-A2B7-A2C6-E1E4-D89997B4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4404776"/>
            <a:ext cx="742101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6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7173B-CD07-ABFA-E52B-6E45C009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74" y="25741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500" dirty="0"/>
              <a:t>Coding Exercise</a:t>
            </a:r>
          </a:p>
        </p:txBody>
      </p:sp>
    </p:spTree>
    <p:extLst>
      <p:ext uri="{BB962C8B-B14F-4D97-AF65-F5344CB8AC3E}">
        <p14:creationId xmlns:p14="http://schemas.microsoft.com/office/powerpoint/2010/main" val="355117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56E20E-0409-D390-DC3A-FE1AFD1F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47" y="137862"/>
            <a:ext cx="4454201" cy="222164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500" b="1" dirty="0">
                <a:cs typeface="Calibri Light"/>
              </a:rPr>
              <a:t>Problem(s) we run into with Single Cell data analysis,</a:t>
            </a:r>
            <a:br>
              <a:rPr lang="en-US" sz="2500" b="1" dirty="0">
                <a:cs typeface="Calibri Light"/>
              </a:rPr>
            </a:br>
            <a:r>
              <a:rPr lang="en-US" sz="2500" b="1" dirty="0">
                <a:cs typeface="Calibri Light"/>
              </a:rPr>
              <a:t>Why would you need to integrate single-cell data?</a:t>
            </a:r>
            <a:br>
              <a:rPr lang="en-US" sz="2500" b="1" dirty="0">
                <a:cs typeface="Calibri Light"/>
              </a:rPr>
            </a:br>
            <a:br>
              <a:rPr lang="en-US" sz="2500" b="1" dirty="0">
                <a:cs typeface="Calibri Light"/>
              </a:rPr>
            </a:br>
            <a:r>
              <a:rPr lang="en-US" sz="3000" dirty="0">
                <a:solidFill>
                  <a:srgbClr val="FF0000"/>
                </a:solidFill>
                <a:latin typeface="Calibri"/>
                <a:cs typeface="Calibri"/>
              </a:rPr>
              <a:t>To eliminate</a:t>
            </a:r>
            <a:r>
              <a:rPr lang="en-US" sz="3000" dirty="0">
                <a:solidFill>
                  <a:srgbClr val="FF0000"/>
                </a:solidFill>
                <a:highlight>
                  <a:srgbClr val="C0C0C0"/>
                </a:highlight>
                <a:latin typeface="Calibri"/>
                <a:cs typeface="Calibri"/>
              </a:rPr>
              <a:t> Batch Effect</a:t>
            </a:r>
            <a:endParaRPr lang="en-US" sz="3000" dirty="0">
              <a:solidFill>
                <a:srgbClr val="FF0000"/>
              </a:solidFill>
              <a:highlight>
                <a:srgbClr val="C0C0C0"/>
              </a:highlight>
              <a:cs typeface="Calibri Light" panose="020F0302020204030204"/>
            </a:endParaRPr>
          </a:p>
        </p:txBody>
      </p:sp>
      <p:pic>
        <p:nvPicPr>
          <p:cNvPr id="7" name="Picture 6" descr="A painting of a person with long brown hair&#10;&#10;Description automatically generated">
            <a:extLst>
              <a:ext uri="{FF2B5EF4-FFF2-40B4-BE49-F238E27FC236}">
                <a16:creationId xmlns:a16="http://schemas.microsoft.com/office/drawing/2014/main" id="{58CAD36F-776C-DCA4-B4B8-4D309F98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84" y="2468159"/>
            <a:ext cx="2743200" cy="408736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665B06-C711-303D-40B8-9E8991245B83}"/>
              </a:ext>
            </a:extLst>
          </p:cNvPr>
          <p:cNvSpPr/>
          <p:nvPr/>
        </p:nvSpPr>
        <p:spPr>
          <a:xfrm rot="-1680000">
            <a:off x="5722711" y="2476701"/>
            <a:ext cx="2312736" cy="427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ainting of a person&amp;#39;s face&#10;&#10;Description automatically generated">
            <a:extLst>
              <a:ext uri="{FF2B5EF4-FFF2-40B4-BE49-F238E27FC236}">
                <a16:creationId xmlns:a16="http://schemas.microsoft.com/office/drawing/2014/main" id="{FF6D657B-A9F8-A08A-A3E0-DBFF19C8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246" y="422442"/>
            <a:ext cx="2058669" cy="3085432"/>
          </a:xfrm>
          <a:prstGeom prst="rect">
            <a:avLst/>
          </a:prstGeom>
        </p:spPr>
      </p:pic>
      <p:pic>
        <p:nvPicPr>
          <p:cNvPr id="10" name="Picture 9" descr="A painting of a person with long brown hair&#10;&#10;Description automatically generated">
            <a:extLst>
              <a:ext uri="{FF2B5EF4-FFF2-40B4-BE49-F238E27FC236}">
                <a16:creationId xmlns:a16="http://schemas.microsoft.com/office/drawing/2014/main" id="{AA75ADD7-52E7-E3F3-D709-B0664E149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874" y="3651088"/>
            <a:ext cx="2088147" cy="30717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61300A7-AE78-8D25-9691-6F275BD9A82C}"/>
              </a:ext>
            </a:extLst>
          </p:cNvPr>
          <p:cNvSpPr/>
          <p:nvPr/>
        </p:nvSpPr>
        <p:spPr>
          <a:xfrm rot="1680000" flipV="1">
            <a:off x="5722710" y="5110279"/>
            <a:ext cx="2312736" cy="427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ainting of a person with long hair&#10;&#10;Description automatically generated">
            <a:extLst>
              <a:ext uri="{FF2B5EF4-FFF2-40B4-BE49-F238E27FC236}">
                <a16:creationId xmlns:a16="http://schemas.microsoft.com/office/drawing/2014/main" id="{46EA19A9-89F5-60DC-492C-94E6412D9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207" y="329471"/>
            <a:ext cx="3304673" cy="2616831"/>
          </a:xfrm>
          <a:prstGeom prst="rect">
            <a:avLst/>
          </a:prstGeom>
        </p:spPr>
      </p:pic>
      <p:pic>
        <p:nvPicPr>
          <p:cNvPr id="13" name="Picture 12" descr="A person with long hair and a face drawn on&#10;&#10;Description automatically generated">
            <a:extLst>
              <a:ext uri="{FF2B5EF4-FFF2-40B4-BE49-F238E27FC236}">
                <a16:creationId xmlns:a16="http://schemas.microsoft.com/office/drawing/2014/main" id="{4AC5B566-E368-6408-CAEB-15D0CF548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826" y="2721978"/>
            <a:ext cx="2275993" cy="40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4A1DE5-AC57-19C1-995F-05B1D8AE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231"/>
            <a:ext cx="10515600" cy="1677569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cs typeface="Calibri Light"/>
              </a:rPr>
              <a:t>Batch Effect Due to</a:t>
            </a:r>
            <a:br>
              <a:rPr lang="en-US" sz="3000" dirty="0">
                <a:cs typeface="Calibri Light"/>
              </a:rPr>
            </a:br>
            <a:r>
              <a:rPr lang="en-US" sz="2000" b="1" dirty="0">
                <a:cs typeface="Calibri Light"/>
              </a:rPr>
              <a:t>- Different lab technician</a:t>
            </a:r>
            <a:br>
              <a:rPr lang="en-US" sz="2000" b="1" dirty="0">
                <a:cs typeface="Calibri Light"/>
              </a:rPr>
            </a:br>
            <a:r>
              <a:rPr lang="en-US" sz="2000" b="1" dirty="0">
                <a:cs typeface="Calibri Light"/>
              </a:rPr>
              <a:t>- Different day</a:t>
            </a:r>
            <a:br>
              <a:rPr lang="en-US" sz="2000" b="1" dirty="0">
                <a:cs typeface="Calibri Light"/>
              </a:rPr>
            </a:br>
            <a:r>
              <a:rPr lang="en-US" sz="2000" b="1" dirty="0">
                <a:cs typeface="Calibri Light"/>
              </a:rPr>
              <a:t>- Different machines</a:t>
            </a:r>
          </a:p>
        </p:txBody>
      </p:sp>
      <p:pic>
        <p:nvPicPr>
          <p:cNvPr id="5" name="Picture 4" descr="A comparison of datasets with red and blue dots&#10;&#10;Description automatically generated">
            <a:extLst>
              <a:ext uri="{FF2B5EF4-FFF2-40B4-BE49-F238E27FC236}">
                <a16:creationId xmlns:a16="http://schemas.microsoft.com/office/drawing/2014/main" id="{E1233573-435C-79EC-6F0E-8FA718F75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7" r="48864" b="-290"/>
          <a:stretch/>
        </p:blipFill>
        <p:spPr>
          <a:xfrm>
            <a:off x="1284194" y="2017058"/>
            <a:ext cx="4032974" cy="3883538"/>
          </a:xfrm>
          <a:prstGeom prst="rect">
            <a:avLst/>
          </a:prstGeom>
        </p:spPr>
      </p:pic>
      <p:pic>
        <p:nvPicPr>
          <p:cNvPr id="6" name="Picture 5" descr="A comparison of datasets with red and blue dots&#10;&#10;Description automatically generated">
            <a:extLst>
              <a:ext uri="{FF2B5EF4-FFF2-40B4-BE49-F238E27FC236}">
                <a16:creationId xmlns:a16="http://schemas.microsoft.com/office/drawing/2014/main" id="{CBB8CCD7-937F-4090-1EF1-2D4576565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24" r="170" b="-347"/>
          <a:stretch/>
        </p:blipFill>
        <p:spPr>
          <a:xfrm>
            <a:off x="6651811" y="1988351"/>
            <a:ext cx="3820106" cy="393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AA2B3-5647-F111-96B3-560F887ED4A7}"/>
              </a:ext>
            </a:extLst>
          </p:cNvPr>
          <p:cNvSpPr txBox="1"/>
          <p:nvPr/>
        </p:nvSpPr>
        <p:spPr>
          <a:xfrm>
            <a:off x="6701118" y="6353736"/>
            <a:ext cx="52555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https://towardsdatascience.com/how-to-batch-correct-single-cell-7bad210c7ae1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87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5A0CEA-960D-E6D0-0279-2D663815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Batch Effect due to Different Techniques/Modalities</a:t>
            </a:r>
          </a:p>
        </p:txBody>
      </p:sp>
      <p:pic>
        <p:nvPicPr>
          <p:cNvPr id="5" name="Picture 4" descr="A diagram of different colors&#10;&#10;Description automatically generated">
            <a:extLst>
              <a:ext uri="{FF2B5EF4-FFF2-40B4-BE49-F238E27FC236}">
                <a16:creationId xmlns:a16="http://schemas.microsoft.com/office/drawing/2014/main" id="{B92D4A19-B795-842E-DBB1-76D1B81B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58"/>
          <a:stretch/>
        </p:blipFill>
        <p:spPr>
          <a:xfrm>
            <a:off x="2828271" y="1533235"/>
            <a:ext cx="6070114" cy="45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EF3378-1126-408B-ECF9-96E9D524B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1"/>
            <a:ext cx="10515600" cy="764936"/>
          </a:xfrm>
        </p:spPr>
        <p:txBody>
          <a:bodyPr/>
          <a:lstStyle/>
          <a:p>
            <a:pPr algn="ctr"/>
            <a:r>
              <a:rPr lang="en-US" dirty="0"/>
              <a:t>Harmony Batch Correction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7158B-5E26-9800-D27B-D25E8B2F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23" y="3568549"/>
            <a:ext cx="2689972" cy="19162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DB43FD-80E4-80BC-8AFA-51034505C6FC}"/>
              </a:ext>
            </a:extLst>
          </p:cNvPr>
          <p:cNvGrpSpPr/>
          <p:nvPr/>
        </p:nvGrpSpPr>
        <p:grpSpPr>
          <a:xfrm>
            <a:off x="5054086" y="2248016"/>
            <a:ext cx="4256227" cy="1590563"/>
            <a:chOff x="6494697" y="1845128"/>
            <a:chExt cx="4256227" cy="15905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11686D-317E-8DC4-F4B6-BD6199B172CE}"/>
                </a:ext>
              </a:extLst>
            </p:cNvPr>
            <p:cNvGrpSpPr/>
            <p:nvPr/>
          </p:nvGrpSpPr>
          <p:grpSpPr>
            <a:xfrm>
              <a:off x="6494697" y="2997289"/>
              <a:ext cx="1872663" cy="438402"/>
              <a:chOff x="3614785" y="3747583"/>
              <a:chExt cx="1779073" cy="41649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16C8CF-A7BF-FD3D-7BBA-DF36DCB13399}"/>
                  </a:ext>
                </a:extLst>
              </p:cNvPr>
              <p:cNvSpPr txBox="1"/>
              <p:nvPr/>
            </p:nvSpPr>
            <p:spPr>
              <a:xfrm rot="19680000">
                <a:off x="3614785" y="3747583"/>
                <a:ext cx="1586751" cy="23391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00" dirty="0">
                    <a:cs typeface="Calibri"/>
                  </a:rPr>
                  <a:t>Regular clustering</a:t>
                </a: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EFFCF7A1-C279-007F-1D18-68E426B36496}"/>
                  </a:ext>
                </a:extLst>
              </p:cNvPr>
              <p:cNvSpPr/>
              <p:nvPr/>
            </p:nvSpPr>
            <p:spPr>
              <a:xfrm rot="19680000" flipV="1">
                <a:off x="3756447" y="3942886"/>
                <a:ext cx="1637411" cy="221191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 descr="A diagram of cell type&#10;&#10;Description automatically generated">
              <a:extLst>
                <a:ext uri="{FF2B5EF4-FFF2-40B4-BE49-F238E27FC236}">
                  <a16:creationId xmlns:a16="http://schemas.microsoft.com/office/drawing/2014/main" id="{F0B30283-182F-EAA4-3B86-5D841A2E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1488" y="1845128"/>
              <a:ext cx="2429436" cy="143083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442E7-2009-59D4-D3B7-8CF71C1DB18A}"/>
              </a:ext>
            </a:extLst>
          </p:cNvPr>
          <p:cNvGrpSpPr/>
          <p:nvPr/>
        </p:nvGrpSpPr>
        <p:grpSpPr>
          <a:xfrm>
            <a:off x="5030552" y="4390967"/>
            <a:ext cx="4492673" cy="2378076"/>
            <a:chOff x="6471163" y="3988079"/>
            <a:chExt cx="4492673" cy="23780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84A238-2F01-9539-9D0A-868891EC6A9C}"/>
                </a:ext>
              </a:extLst>
            </p:cNvPr>
            <p:cNvGrpSpPr/>
            <p:nvPr/>
          </p:nvGrpSpPr>
          <p:grpSpPr>
            <a:xfrm rot="480000">
              <a:off x="6471163" y="4560814"/>
              <a:ext cx="1919642" cy="445743"/>
              <a:chOff x="3590789" y="4869345"/>
              <a:chExt cx="1823112" cy="422964"/>
            </a:xfrm>
          </p:grpSpPr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C0B30FBB-370E-C523-36E5-05A77DDB0682}"/>
                  </a:ext>
                </a:extLst>
              </p:cNvPr>
              <p:cNvSpPr/>
              <p:nvPr/>
            </p:nvSpPr>
            <p:spPr>
              <a:xfrm rot="1440000">
                <a:off x="3776490" y="4869345"/>
                <a:ext cx="1637411" cy="221191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BE052F-DB51-35C1-F916-634AC277741E}"/>
                  </a:ext>
                </a:extLst>
              </p:cNvPr>
              <p:cNvSpPr txBox="1"/>
              <p:nvPr/>
            </p:nvSpPr>
            <p:spPr>
              <a:xfrm rot="1500000">
                <a:off x="3590789" y="5058671"/>
                <a:ext cx="1631574" cy="23363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00" dirty="0">
                    <a:cs typeface="Calibri"/>
                  </a:rPr>
                  <a:t>Harmony clustering</a:t>
                </a:r>
              </a:p>
            </p:txBody>
          </p:sp>
        </p:grpSp>
        <p:pic>
          <p:nvPicPr>
            <p:cNvPr id="15" name="Picture 14" descr="Cell type diagram with text&#10;&#10;Description automatically generated">
              <a:extLst>
                <a:ext uri="{FF2B5EF4-FFF2-40B4-BE49-F238E27FC236}">
                  <a16:creationId xmlns:a16="http://schemas.microsoft.com/office/drawing/2014/main" id="{1BAACA28-AB34-AFBA-6871-151C3A5B5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1136" y="3988079"/>
              <a:ext cx="2552700" cy="2378076"/>
            </a:xfrm>
            <a:prstGeom prst="rect">
              <a:avLst/>
            </a:prstGeom>
          </p:spPr>
        </p:pic>
      </p:grp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F559334-3E6A-92D9-6FC2-05D1BF593B3C}"/>
              </a:ext>
            </a:extLst>
          </p:cNvPr>
          <p:cNvSpPr/>
          <p:nvPr/>
        </p:nvSpPr>
        <p:spPr>
          <a:xfrm>
            <a:off x="7297054" y="2088987"/>
            <a:ext cx="1597082" cy="185173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B4966E-7CE3-1834-CED7-6E8261545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59" y="900489"/>
            <a:ext cx="6066509" cy="12751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027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Words>468</Words>
  <Application>Microsoft Office PowerPoint</Application>
  <PresentationFormat>Widescreen</PresentationFormat>
  <Paragraphs>59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Data Combining and Integration</vt:lpstr>
      <vt:lpstr>Merging Datasets</vt:lpstr>
      <vt:lpstr>Example</vt:lpstr>
      <vt:lpstr>After Merging and Reprocessing</vt:lpstr>
      <vt:lpstr>Coding Exercise</vt:lpstr>
      <vt:lpstr>Problem(s) we run into with Single Cell data analysis, Why would you need to integrate single-cell data?  To eliminate Batch Effect</vt:lpstr>
      <vt:lpstr>Batch Effect Due to - Different lab technician - Different day - Different machines</vt:lpstr>
      <vt:lpstr>Batch Effect due to Different Techniques/Modalities</vt:lpstr>
      <vt:lpstr>Harmony Batch Correction</vt:lpstr>
      <vt:lpstr>Harmony Integration</vt:lpstr>
      <vt:lpstr>How do we Assess the Quality of Integration? Quality Metrics</vt:lpstr>
      <vt:lpstr>Code and Exercise!!!</vt:lpstr>
      <vt:lpstr>CCA (Canonical Correlation Analysis) Integration</vt:lpstr>
      <vt:lpstr>How Does CCA Integration Work?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Budhathoki, Yogesh</dc:creator>
  <cp:lastModifiedBy>Budhathoki, Yogesh</cp:lastModifiedBy>
  <cp:revision>19</cp:revision>
  <dcterms:created xsi:type="dcterms:W3CDTF">2025-04-22T19:08:23Z</dcterms:created>
  <dcterms:modified xsi:type="dcterms:W3CDTF">2025-05-07T13:19:14Z</dcterms:modified>
</cp:coreProperties>
</file>